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59" r:id="rId6"/>
    <p:sldId id="262" r:id="rId7"/>
    <p:sldId id="263" r:id="rId8"/>
    <p:sldId id="264" r:id="rId9"/>
    <p:sldId id="261"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17" r:id="rId34"/>
    <p:sldId id="288" r:id="rId35"/>
    <p:sldId id="289" r:id="rId36"/>
    <p:sldId id="291" r:id="rId37"/>
    <p:sldId id="292" r:id="rId38"/>
    <p:sldId id="293" r:id="rId39"/>
    <p:sldId id="294" r:id="rId40"/>
    <p:sldId id="295" r:id="rId41"/>
    <p:sldId id="296" r:id="rId42"/>
    <p:sldId id="297" r:id="rId43"/>
    <p:sldId id="298" r:id="rId44"/>
    <p:sldId id="299" r:id="rId45"/>
    <p:sldId id="301" r:id="rId46"/>
    <p:sldId id="300" r:id="rId47"/>
    <p:sldId id="290" r:id="rId48"/>
    <p:sldId id="302" r:id="rId49"/>
    <p:sldId id="303" r:id="rId50"/>
    <p:sldId id="304" r:id="rId51"/>
    <p:sldId id="305" r:id="rId52"/>
    <p:sldId id="318" r:id="rId53"/>
    <p:sldId id="306" r:id="rId54"/>
    <p:sldId id="307" r:id="rId55"/>
    <p:sldId id="308" r:id="rId56"/>
    <p:sldId id="309" r:id="rId57"/>
    <p:sldId id="319" r:id="rId58"/>
    <p:sldId id="310" r:id="rId59"/>
    <p:sldId id="311" r:id="rId60"/>
    <p:sldId id="312" r:id="rId61"/>
    <p:sldId id="313" r:id="rId62"/>
    <p:sldId id="314" r:id="rId63"/>
    <p:sldId id="315" r:id="rId64"/>
    <p:sldId id="31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69" d="100"/>
          <a:sy n="69" d="100"/>
        </p:scale>
        <p:origin x="-5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6795C55-AB2D-40D1-8D6C-D7CFCD88B113}" type="datetimeFigureOut">
              <a:rPr lang="en-US" smtClean="0"/>
              <a:pPr/>
              <a:t>11/6/2012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8AE61E0-6CC8-4A82-8F10-DB85720842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795C55-AB2D-40D1-8D6C-D7CFCD88B113}"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795C55-AB2D-40D1-8D6C-D7CFCD88B113}"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795C55-AB2D-40D1-8D6C-D7CFCD88B113}"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795C55-AB2D-40D1-8D6C-D7CFCD88B113}"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61E0-6CC8-4A82-8F10-DB85720842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795C55-AB2D-40D1-8D6C-D7CFCD88B113}"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795C55-AB2D-40D1-8D6C-D7CFCD88B113}"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795C55-AB2D-40D1-8D6C-D7CFCD88B113}"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95C55-AB2D-40D1-8D6C-D7CFCD88B113}"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795C55-AB2D-40D1-8D6C-D7CFCD88B113}"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61E0-6CC8-4A82-8F10-DB85720842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795C55-AB2D-40D1-8D6C-D7CFCD88B113}"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8AE61E0-6CC8-4A82-8F10-DB857208426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795C55-AB2D-40D1-8D6C-D7CFCD88B113}" type="datetimeFigureOut">
              <a:rPr lang="en-US" smtClean="0"/>
              <a:pPr/>
              <a:t>11/6/2012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AE61E0-6CC8-4A82-8F10-DB857208426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Dissolve and Melt</a:t>
            </a:r>
            <a:endParaRPr lang="en-US" dirty="0"/>
          </a:p>
        </p:txBody>
      </p:sp>
      <p:sp>
        <p:nvSpPr>
          <p:cNvPr id="3" name="Subtitle 2"/>
          <p:cNvSpPr>
            <a:spLocks noGrp="1"/>
          </p:cNvSpPr>
          <p:nvPr>
            <p:ph type="subTitle" idx="1"/>
          </p:nvPr>
        </p:nvSpPr>
        <p:spPr/>
        <p:txBody>
          <a:bodyPr/>
          <a:lstStyle/>
          <a:p>
            <a:r>
              <a:rPr lang="en-US" dirty="0" smtClean="0"/>
              <a:t>Part 1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Compare Melting and Dissolving</a:t>
            </a:r>
            <a:br>
              <a:rPr lang="en-US" dirty="0" smtClean="0"/>
            </a:br>
            <a:endParaRPr lang="en-US"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r>
              <a:rPr lang="en-US" dirty="0" smtClean="0"/>
              <a:t>Did the candies dissolve or melt?</a:t>
            </a:r>
          </a:p>
          <a:p>
            <a:r>
              <a:rPr lang="en-US" dirty="0" smtClean="0"/>
              <a:t>What was needed for the color coating to dissolve?</a:t>
            </a:r>
          </a:p>
          <a:p>
            <a:r>
              <a:rPr lang="en-US" dirty="0" smtClean="0"/>
              <a:t>What was needed for the chocolate to melt?</a:t>
            </a:r>
          </a:p>
          <a:p>
            <a:r>
              <a:rPr lang="en-US" dirty="0" smtClean="0"/>
              <a:t>When the color coating dissolved, where did it go?</a:t>
            </a:r>
          </a:p>
          <a:p>
            <a:r>
              <a:rPr lang="en-US" dirty="0" smtClean="0"/>
              <a:t>What happened to the colored coating at the particle level when it dissolved?</a:t>
            </a:r>
          </a:p>
          <a:p>
            <a:r>
              <a:rPr lang="en-US" dirty="0" smtClean="0"/>
              <a:t>What was between the particles of colored coating after it dissolved?</a:t>
            </a:r>
          </a:p>
          <a:p>
            <a:r>
              <a:rPr lang="en-US" dirty="0" smtClean="0"/>
              <a:t>When the chocolate melted, where did it go?</a:t>
            </a:r>
          </a:p>
          <a:p>
            <a:r>
              <a:rPr lang="en-US" dirty="0" smtClean="0"/>
              <a:t>What was between the particle of chocolate after it melted?</a:t>
            </a:r>
          </a:p>
          <a:p>
            <a:r>
              <a:rPr lang="en-US" dirty="0" smtClean="0"/>
              <a:t>What happened to the chocolate at the particle level as the chocolate melted?</a:t>
            </a:r>
          </a:p>
          <a:p>
            <a:r>
              <a:rPr lang="en-US" dirty="0" smtClean="0"/>
              <a:t>What caused the colored coating of the candies in the foil cup over hot water to crack?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When a solid substance melts, it changes state from solid to liquid. The change is caused by heat. Heat changes the kinetic energy of the particles of the substance. When the particles have a sufficient level of kinetic energy , the particles start to move past one another as a liquid. A melted substance is still made of only the particles of the substance.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When a solid substance is placed in water, or another liquid, particles of the solid substance break away and move into the liquid. This process is called dissolving. The liquid with the substance dissolved in it is a solution. A solution of a substance is made of particles of that substance mixed uniformly with particles of the liquid in which it is dissolved.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Complete the 2 questions in the conclusion section of </a:t>
            </a:r>
            <a:r>
              <a:rPr lang="en-US" b="1" i="1" dirty="0" smtClean="0"/>
              <a:t>Dissolve or Melt ? B</a:t>
            </a:r>
          </a:p>
          <a:p>
            <a:r>
              <a:rPr lang="en-US" dirty="0" smtClean="0"/>
              <a:t>Consider the theory of what is going on at the particle level.</a:t>
            </a:r>
          </a:p>
          <a:p>
            <a:r>
              <a:rPr lang="en-US" dirty="0" smtClean="0"/>
              <a:t>Turn in lab book p. 61.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Melting</a:t>
            </a:r>
            <a:br>
              <a:rPr lang="en-US" dirty="0" smtClean="0"/>
            </a:br>
            <a:r>
              <a:rPr lang="en-US" dirty="0" smtClean="0"/>
              <a:t> Temperature</a:t>
            </a:r>
            <a:endParaRPr lang="en-US" dirty="0"/>
          </a:p>
        </p:txBody>
      </p:sp>
      <p:sp>
        <p:nvSpPr>
          <p:cNvPr id="5" name="Subtitle 4"/>
          <p:cNvSpPr>
            <a:spLocks noGrp="1"/>
          </p:cNvSpPr>
          <p:nvPr>
            <p:ph type="subTitle" idx="1"/>
          </p:nvPr>
        </p:nvSpPr>
        <p:spPr/>
        <p:txBody>
          <a:bodyPr/>
          <a:lstStyle/>
          <a:p>
            <a:r>
              <a:rPr lang="en-US" dirty="0" smtClean="0"/>
              <a:t>Part 2</a:t>
            </a:r>
            <a:endParaRPr lang="en-US" dirty="0"/>
          </a:p>
        </p:txBody>
      </p:sp>
      <p:pic>
        <p:nvPicPr>
          <p:cNvPr id="50178" name="Picture 2" descr="http://t2.gstatic.com/images?q=tbn:ANd9GcRDPnL2xABJ2CPvpwrybiStUbeJVEojKpQgMD93Djjc6116Sn1eMA"/>
          <p:cNvPicPr>
            <a:picLocks noChangeAspect="1" noChangeArrowheads="1"/>
          </p:cNvPicPr>
          <p:nvPr/>
        </p:nvPicPr>
        <p:blipFill>
          <a:blip r:embed="rId2" cstate="print"/>
          <a:srcRect/>
          <a:stretch>
            <a:fillRect/>
          </a:stretch>
        </p:blipFill>
        <p:spPr bwMode="auto">
          <a:xfrm>
            <a:off x="533400" y="914400"/>
            <a:ext cx="3657600" cy="48830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What are the major distinctions in the way the 2 candies changed in the previous activity?</a:t>
            </a:r>
          </a:p>
          <a:p>
            <a:pPr>
              <a:buNone/>
            </a:pPr>
            <a:endParaRPr lang="en-US" dirty="0"/>
          </a:p>
        </p:txBody>
      </p:sp>
      <p:pic>
        <p:nvPicPr>
          <p:cNvPr id="49154" name="Picture 2" descr="http://s2.hubimg.com/u/4976997_f260.jpg"/>
          <p:cNvPicPr>
            <a:picLocks noChangeAspect="1" noChangeArrowheads="1"/>
          </p:cNvPicPr>
          <p:nvPr/>
        </p:nvPicPr>
        <p:blipFill>
          <a:blip r:embed="rId2" cstate="print"/>
          <a:srcRect/>
          <a:stretch>
            <a:fillRect/>
          </a:stretch>
        </p:blipFill>
        <p:spPr bwMode="auto">
          <a:xfrm>
            <a:off x="5791200" y="3200400"/>
            <a:ext cx="2476500" cy="23431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Melting</a:t>
            </a:r>
            <a:endParaRPr lang="en-US" dirty="0"/>
          </a:p>
        </p:txBody>
      </p:sp>
      <p:sp>
        <p:nvSpPr>
          <p:cNvPr id="3" name="Content Placeholder 2"/>
          <p:cNvSpPr>
            <a:spLocks noGrp="1"/>
          </p:cNvSpPr>
          <p:nvPr>
            <p:ph idx="1"/>
          </p:nvPr>
        </p:nvSpPr>
        <p:spPr/>
        <p:txBody>
          <a:bodyPr/>
          <a:lstStyle/>
          <a:p>
            <a:r>
              <a:rPr lang="en-US" dirty="0" smtClean="0"/>
              <a:t>Materials can change from one state to another. We observed chocolate change from a solid to a thick liquid. </a:t>
            </a:r>
          </a:p>
          <a:p>
            <a:r>
              <a:rPr lang="en-US" dirty="0" smtClean="0"/>
              <a:t>Change from a solid to a liquid is called melting.</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4648200" y="1905000"/>
            <a:ext cx="4495800" cy="4389120"/>
          </a:xfrm>
        </p:spPr>
        <p:txBody>
          <a:bodyPr>
            <a:normAutofit fontScale="92500" lnSpcReduction="20000"/>
          </a:bodyPr>
          <a:lstStyle/>
          <a:p>
            <a:r>
              <a:rPr lang="en-US" dirty="0" smtClean="0"/>
              <a:t>Using these materials, design an experimental procedure to find out if the 3 materials will </a:t>
            </a:r>
            <a:r>
              <a:rPr lang="en-US" b="1" i="1" dirty="0" smtClean="0"/>
              <a:t>melt</a:t>
            </a:r>
            <a:r>
              <a:rPr lang="en-US" dirty="0" smtClean="0"/>
              <a:t> rather than </a:t>
            </a:r>
            <a:r>
              <a:rPr lang="en-US" b="1" i="1" dirty="0" smtClean="0"/>
              <a:t>dissolve</a:t>
            </a:r>
            <a:r>
              <a:rPr lang="en-US" dirty="0" smtClean="0"/>
              <a:t> in warm water.</a:t>
            </a:r>
          </a:p>
          <a:p>
            <a:r>
              <a:rPr lang="en-US" dirty="0" smtClean="0"/>
              <a:t>Write your procedure (step by step) on p. 63 in your lab books.</a:t>
            </a:r>
          </a:p>
          <a:p>
            <a:r>
              <a:rPr lang="en-US" dirty="0" smtClean="0"/>
              <a:t>Write your predictions on the table.</a:t>
            </a:r>
          </a:p>
          <a:p>
            <a:r>
              <a:rPr lang="en-US" dirty="0" smtClean="0"/>
              <a:t>Have your procedure approved before beginning the investigation.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1752600"/>
            <a:ext cx="3810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990600"/>
            <a:ext cx="3276600" cy="5334000"/>
          </a:xfrm>
        </p:spPr>
        <p:txBody>
          <a:bodyPr>
            <a:normAutofit fontScale="92500"/>
          </a:bodyPr>
          <a:lstStyle/>
          <a:p>
            <a:r>
              <a:rPr lang="en-US" dirty="0" smtClean="0"/>
              <a:t>Use toothpicks to pick up margarine.</a:t>
            </a:r>
          </a:p>
          <a:p>
            <a:r>
              <a:rPr lang="en-US" dirty="0" smtClean="0"/>
              <a:t>Use fingers to pick up wax cubes.</a:t>
            </a:r>
          </a:p>
          <a:p>
            <a:r>
              <a:rPr lang="en-US" dirty="0" smtClean="0"/>
              <a:t>Put 2 spoons of sugar in the sugar cup.</a:t>
            </a:r>
          </a:p>
          <a:p>
            <a:r>
              <a:rPr lang="en-US" dirty="0" smtClean="0"/>
              <a:t>Observe and record your predictions BEFORE getting the hot water.</a:t>
            </a:r>
          </a:p>
          <a:p>
            <a:r>
              <a:rPr lang="en-US" dirty="0" smtClean="0"/>
              <a:t>After 10 minutes, record your observations.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111116"/>
            <a:ext cx="4419600" cy="534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Which materials melted in the hot water?</a:t>
            </a:r>
          </a:p>
          <a:p>
            <a:r>
              <a:rPr lang="en-US" dirty="0" smtClean="0"/>
              <a:t>What was the temperature of the water?</a:t>
            </a:r>
          </a:p>
          <a:p>
            <a:r>
              <a:rPr lang="en-US" dirty="0" smtClean="0"/>
              <a:t>What was the melting temperature of the margarine?</a:t>
            </a:r>
          </a:p>
          <a:p>
            <a:r>
              <a:rPr lang="en-US" dirty="0" smtClean="0"/>
              <a:t>What was the melting temperature of the wax?</a:t>
            </a:r>
          </a:p>
          <a:p>
            <a:r>
              <a:rPr lang="en-US" dirty="0" smtClean="0"/>
              <a:t>What was the melting temperature of the sugar?</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	</a:t>
            </a:r>
            <a:endParaRPr lang="en-US" dirty="0"/>
          </a:p>
        </p:txBody>
      </p:sp>
      <p:sp>
        <p:nvSpPr>
          <p:cNvPr id="3" name="Content Placeholder 2"/>
          <p:cNvSpPr>
            <a:spLocks noGrp="1"/>
          </p:cNvSpPr>
          <p:nvPr>
            <p:ph idx="1"/>
          </p:nvPr>
        </p:nvSpPr>
        <p:spPr/>
        <p:txBody>
          <a:bodyPr/>
          <a:lstStyle/>
          <a:p>
            <a:r>
              <a:rPr lang="en-US" dirty="0" smtClean="0"/>
              <a:t>Sometimes solids turn into liquids. How does that happen? Some people say that solids become liquids by </a:t>
            </a:r>
            <a:r>
              <a:rPr lang="en-US" b="1" i="1" dirty="0" smtClean="0"/>
              <a:t>dissolving</a:t>
            </a:r>
            <a:r>
              <a:rPr lang="en-US" dirty="0" smtClean="0"/>
              <a:t>; others say that it is because of </a:t>
            </a:r>
            <a:r>
              <a:rPr lang="en-US" b="1" i="1" dirty="0" smtClean="0"/>
              <a:t>melting.</a:t>
            </a:r>
          </a:p>
          <a:p>
            <a:r>
              <a:rPr lang="en-US" dirty="0" smtClean="0"/>
              <a:t>You have 4 minutes to answer the following questions on a sheet of notebook paper.</a:t>
            </a:r>
          </a:p>
          <a:p>
            <a:endParaRPr lang="en-US" dirty="0" smtClean="0"/>
          </a:p>
          <a:p>
            <a:pPr lvl="2"/>
            <a:r>
              <a:rPr lang="en-US" sz="2800" dirty="0" smtClean="0"/>
              <a:t>What is </a:t>
            </a:r>
            <a:r>
              <a:rPr lang="en-US" sz="2800" b="1" i="1" dirty="0" smtClean="0"/>
              <a:t>dissolving</a:t>
            </a:r>
            <a:r>
              <a:rPr lang="en-US" sz="2800" dirty="0" smtClean="0"/>
              <a:t> and what makes it happen?</a:t>
            </a:r>
          </a:p>
          <a:p>
            <a:pPr lvl="2"/>
            <a:r>
              <a:rPr lang="en-US" sz="2800" dirty="0" smtClean="0"/>
              <a:t>What is </a:t>
            </a:r>
            <a:r>
              <a:rPr lang="en-US" sz="2800" b="1" i="1" dirty="0" smtClean="0"/>
              <a:t>melting</a:t>
            </a:r>
            <a:r>
              <a:rPr lang="en-US" sz="2800" dirty="0" smtClean="0"/>
              <a:t> and what makes it happen?</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idx="1"/>
          </p:nvPr>
        </p:nvSpPr>
        <p:spPr>
          <a:xfrm rot="420000">
            <a:off x="3194180" y="1257326"/>
            <a:ext cx="4617720" cy="3931920"/>
          </a:xfrm>
        </p:spPr>
      </p:sp>
      <p:sp>
        <p:nvSpPr>
          <p:cNvPr id="2" name="Title 1"/>
          <p:cNvSpPr>
            <a:spLocks noGrp="1"/>
          </p:cNvSpPr>
          <p:nvPr>
            <p:ph type="title"/>
          </p:nvPr>
        </p:nvSpPr>
        <p:spPr>
          <a:xfrm rot="561500">
            <a:off x="3773502" y="1121663"/>
            <a:ext cx="4648200" cy="2743200"/>
          </a:xfrm>
        </p:spPr>
        <p:txBody>
          <a:bodyPr>
            <a:normAutofit/>
          </a:bodyPr>
          <a:lstStyle/>
          <a:p>
            <a:r>
              <a:rPr lang="en-US" sz="7200" dirty="0" smtClean="0"/>
              <a:t>Clean up</a:t>
            </a:r>
            <a:endParaRPr lang="en-US" sz="7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Particle Model Discussion</a:t>
            </a:r>
            <a:endParaRPr lang="en-US" dirty="0"/>
          </a:p>
        </p:txBody>
      </p:sp>
      <p:sp>
        <p:nvSpPr>
          <p:cNvPr id="6" name="Content Placeholder 5"/>
          <p:cNvSpPr>
            <a:spLocks noGrp="1"/>
          </p:cNvSpPr>
          <p:nvPr>
            <p:ph idx="1"/>
          </p:nvPr>
        </p:nvSpPr>
        <p:spPr/>
        <p:txBody>
          <a:bodyPr/>
          <a:lstStyle/>
          <a:p>
            <a:r>
              <a:rPr lang="en-US" dirty="0" smtClean="0"/>
              <a:t>At the start of the experiment, what state of matter was the margarine? At the end?</a:t>
            </a:r>
          </a:p>
          <a:p>
            <a:r>
              <a:rPr lang="en-US" dirty="0" smtClean="0"/>
              <a:t>If you could see the particles of margarine, what would be happening to them as the margarine melts?</a:t>
            </a:r>
          </a:p>
          <a:p>
            <a:r>
              <a:rPr lang="en-US" dirty="0" smtClean="0"/>
              <a:t>What would happen to the particles if melted margarine were put into cold water?</a:t>
            </a:r>
          </a:p>
          <a:p>
            <a:r>
              <a:rPr lang="en-US" dirty="0" smtClean="0"/>
              <a:t>If you could see the particles of wax, what would be happening to them in the hot water?</a:t>
            </a:r>
          </a:p>
          <a:p>
            <a:r>
              <a:rPr lang="en-US" dirty="0" smtClean="0"/>
              <a:t>If you could see the particles of sugar, what would be happening to them in the hot water?</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Rewrite Quick Writes</a:t>
            </a:r>
            <a:endParaRPr lang="en-US" dirty="0"/>
          </a:p>
        </p:txBody>
      </p:sp>
      <p:sp>
        <p:nvSpPr>
          <p:cNvPr id="3" name="Content Placeholder 2"/>
          <p:cNvSpPr>
            <a:spLocks noGrp="1"/>
          </p:cNvSpPr>
          <p:nvPr>
            <p:ph idx="1"/>
          </p:nvPr>
        </p:nvSpPr>
        <p:spPr/>
        <p:txBody>
          <a:bodyPr/>
          <a:lstStyle/>
          <a:p>
            <a:r>
              <a:rPr lang="en-US" dirty="0" smtClean="0"/>
              <a:t>In a different colored pen or pencil, correct and/or modify your original understanding of melting and dissolving (on your study guide).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More Heat</a:t>
            </a:r>
            <a:endParaRPr lang="en-US" dirty="0"/>
          </a:p>
        </p:txBody>
      </p:sp>
      <p:sp>
        <p:nvSpPr>
          <p:cNvPr id="5" name="Subtitle 4"/>
          <p:cNvSpPr>
            <a:spLocks noGrp="1"/>
          </p:cNvSpPr>
          <p:nvPr>
            <p:ph type="subTitle" idx="1"/>
          </p:nvPr>
        </p:nvSpPr>
        <p:spPr/>
        <p:txBody>
          <a:bodyPr/>
          <a:lstStyle/>
          <a:p>
            <a:r>
              <a:rPr lang="en-US" dirty="0" smtClean="0"/>
              <a:t>Part 3</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Melting</a:t>
            </a:r>
            <a:endParaRPr lang="en-US" dirty="0"/>
          </a:p>
        </p:txBody>
      </p:sp>
      <p:sp>
        <p:nvSpPr>
          <p:cNvPr id="3" name="Content Placeholder 2"/>
          <p:cNvSpPr>
            <a:spLocks noGrp="1"/>
          </p:cNvSpPr>
          <p:nvPr>
            <p:ph idx="1"/>
          </p:nvPr>
        </p:nvSpPr>
        <p:spPr/>
        <p:txBody>
          <a:bodyPr>
            <a:normAutofit lnSpcReduction="10000"/>
          </a:bodyPr>
          <a:lstStyle/>
          <a:p>
            <a:r>
              <a:rPr lang="en-US" dirty="0" smtClean="0"/>
              <a:t>Margarine melted – it turned to liquid.</a:t>
            </a:r>
          </a:p>
          <a:p>
            <a:r>
              <a:rPr lang="en-US" dirty="0" smtClean="0"/>
              <a:t>Wax got soft, but didn’t really melt.</a:t>
            </a:r>
          </a:p>
          <a:p>
            <a:r>
              <a:rPr lang="en-US" dirty="0" smtClean="0"/>
              <a:t>Sugar didn’t change at all.</a:t>
            </a:r>
          </a:p>
          <a:p>
            <a:pPr>
              <a:buNone/>
            </a:pPr>
            <a:endParaRPr lang="en-US" dirty="0" smtClean="0"/>
          </a:p>
          <a:p>
            <a:pPr algn="ctr">
              <a:buNone/>
            </a:pPr>
            <a:r>
              <a:rPr lang="en-US" sz="5400" dirty="0" smtClean="0"/>
              <a:t>Do you think wax and sugar can melt?</a:t>
            </a:r>
          </a:p>
          <a:p>
            <a:pPr algn="ctr">
              <a:buNone/>
            </a:pPr>
            <a:r>
              <a:rPr lang="en-US" sz="5400" dirty="0" smtClean="0"/>
              <a:t>How can we find out?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Candles</a:t>
            </a:r>
            <a:endParaRPr lang="en-US" dirty="0"/>
          </a:p>
        </p:txBody>
      </p:sp>
      <p:sp>
        <p:nvSpPr>
          <p:cNvPr id="3" name="Content Placeholder 2"/>
          <p:cNvSpPr>
            <a:spLocks noGrp="1"/>
          </p:cNvSpPr>
          <p:nvPr>
            <p:ph idx="1"/>
          </p:nvPr>
        </p:nvSpPr>
        <p:spPr/>
        <p:txBody>
          <a:bodyPr/>
          <a:lstStyle/>
          <a:p>
            <a:r>
              <a:rPr lang="en-US" dirty="0" smtClean="0"/>
              <a:t>We can use candles to heat wax and sugar. We will have to be extremely careful when working with a flame. The temperature is about 1400°C. </a:t>
            </a:r>
          </a:p>
          <a:p>
            <a:r>
              <a:rPr lang="en-US" sz="4800" b="1" dirty="0" smtClean="0"/>
              <a:t>Any</a:t>
            </a:r>
            <a:r>
              <a:rPr lang="en-US" sz="4800" dirty="0" smtClean="0"/>
              <a:t> horseplay will result in immediate expulsion from the lab!</a:t>
            </a:r>
          </a:p>
          <a:p>
            <a:pPr>
              <a:buNone/>
            </a:pPr>
            <a:endParaRPr lang="en-US" dirty="0"/>
          </a:p>
        </p:txBody>
      </p:sp>
      <p:pic>
        <p:nvPicPr>
          <p:cNvPr id="38914" name="Picture 2" descr="http://t2.gstatic.com/images?q=tbn:ANd9GcTNaYhgLHBloToNYHITWWVC7TLATKssr4INnomSx9oZqPnKLBuZ"/>
          <p:cNvPicPr>
            <a:picLocks noChangeAspect="1" noChangeArrowheads="1"/>
          </p:cNvPicPr>
          <p:nvPr/>
        </p:nvPicPr>
        <p:blipFill>
          <a:blip r:embed="rId2" cstate="print"/>
          <a:srcRect/>
          <a:stretch>
            <a:fillRect/>
          </a:stretch>
        </p:blipFill>
        <p:spPr bwMode="auto">
          <a:xfrm>
            <a:off x="5638800" y="4724400"/>
            <a:ext cx="2466975" cy="1847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Spoon Crafting</a:t>
            </a:r>
            <a:endParaRPr lang="en-US" dirty="0"/>
          </a:p>
        </p:txBody>
      </p:sp>
      <p:sp>
        <p:nvSpPr>
          <p:cNvPr id="3" name="Content Placeholder 2"/>
          <p:cNvSpPr>
            <a:spLocks noGrp="1"/>
          </p:cNvSpPr>
          <p:nvPr>
            <p:ph idx="1"/>
          </p:nvPr>
        </p:nvSpPr>
        <p:spPr>
          <a:xfrm>
            <a:off x="4953000" y="1935480"/>
            <a:ext cx="3733800" cy="4389120"/>
          </a:xfrm>
        </p:spPr>
        <p:txBody>
          <a:bodyPr/>
          <a:lstStyle/>
          <a:p>
            <a:r>
              <a:rPr lang="en-US" dirty="0" smtClean="0"/>
              <a:t>Fold 2 corners of a foil rectangle to form a handle.</a:t>
            </a:r>
          </a:p>
          <a:p>
            <a:r>
              <a:rPr lang="en-US" dirty="0" smtClean="0"/>
              <a:t>Mold the other end around your fingertip to form a pocket.</a:t>
            </a:r>
          </a:p>
          <a:p>
            <a:r>
              <a:rPr lang="en-US" dirty="0" smtClean="0"/>
              <a:t>Each group will need 2 spoons.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143000" y="1905000"/>
            <a:ext cx="337389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Candle and Match Protocol</a:t>
            </a:r>
            <a:endParaRPr lang="en-US" dirty="0"/>
          </a:p>
        </p:txBody>
      </p:sp>
      <p:sp>
        <p:nvSpPr>
          <p:cNvPr id="3" name="Content Placeholder 2"/>
          <p:cNvSpPr>
            <a:spLocks noGrp="1"/>
          </p:cNvSpPr>
          <p:nvPr>
            <p:ph idx="1"/>
          </p:nvPr>
        </p:nvSpPr>
        <p:spPr/>
        <p:txBody>
          <a:bodyPr/>
          <a:lstStyle/>
          <a:p>
            <a:r>
              <a:rPr lang="en-US" dirty="0" smtClean="0"/>
              <a:t>Each candle must be surrounded with foil.</a:t>
            </a:r>
          </a:p>
          <a:p>
            <a:r>
              <a:rPr lang="en-US" dirty="0" smtClean="0"/>
              <a:t>Using a 4” x 4” piece of foil, bring the foil up around the candle and scrunch it snug.</a:t>
            </a:r>
          </a:p>
          <a:p>
            <a:r>
              <a:rPr lang="en-US" dirty="0" smtClean="0"/>
              <a:t>Flare the top of the foil away from the candle. The foil should catch any melted wax that runs down the side. </a:t>
            </a:r>
          </a:p>
          <a:p>
            <a:r>
              <a:rPr lang="en-US" dirty="0" smtClean="0"/>
              <a:t>Matches will be distributed one at a time with a piece of striking surface. If your match does not light, you can exchange it for a new 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smtClean="0"/>
              <a:t>Keep paper, hair and sleeves away from the candle.</a:t>
            </a:r>
          </a:p>
          <a:p>
            <a:r>
              <a:rPr lang="en-US" dirty="0" smtClean="0"/>
              <a:t>Avoid touching hot spoons or melted material, particularly the wax. </a:t>
            </a:r>
          </a:p>
          <a:p>
            <a:r>
              <a:rPr lang="en-US" dirty="0" smtClean="0"/>
              <a:t>Protective eyewear must be on BEFORE the candle is lit and remain on until the lab is completed.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Melting</a:t>
            </a:r>
            <a:endParaRPr lang="en-US" dirty="0"/>
          </a:p>
        </p:txBody>
      </p:sp>
      <p:sp>
        <p:nvSpPr>
          <p:cNvPr id="3" name="Content Placeholder 2"/>
          <p:cNvSpPr>
            <a:spLocks noGrp="1"/>
          </p:cNvSpPr>
          <p:nvPr>
            <p:ph idx="1"/>
          </p:nvPr>
        </p:nvSpPr>
        <p:spPr>
          <a:xfrm>
            <a:off x="4876800" y="1066800"/>
            <a:ext cx="3810000" cy="5029200"/>
          </a:xfrm>
        </p:spPr>
        <p:txBody>
          <a:bodyPr>
            <a:normAutofit fontScale="92500" lnSpcReduction="20000"/>
          </a:bodyPr>
          <a:lstStyle/>
          <a:p>
            <a:r>
              <a:rPr lang="en-US" dirty="0" smtClean="0"/>
              <a:t>Heat the materials cautiously. </a:t>
            </a:r>
          </a:p>
          <a:p>
            <a:r>
              <a:rPr lang="en-US" dirty="0" smtClean="0"/>
              <a:t>Place the spoon over the flame for a few seconds.</a:t>
            </a:r>
          </a:p>
          <a:p>
            <a:r>
              <a:rPr lang="en-US" dirty="0" smtClean="0"/>
              <a:t>Remove and observe.</a:t>
            </a:r>
          </a:p>
          <a:p>
            <a:r>
              <a:rPr lang="en-US" dirty="0" smtClean="0"/>
              <a:t>Continue, heating only a few seconds at a time.</a:t>
            </a:r>
          </a:p>
          <a:p>
            <a:r>
              <a:rPr lang="en-US" dirty="0" smtClean="0"/>
              <a:t>If you have success in melting, remove it from the flame – DO NOT continue to heat.</a:t>
            </a:r>
          </a:p>
          <a:p>
            <a:r>
              <a:rPr lang="en-US" dirty="0" smtClean="0"/>
              <a:t>Observe the melted material after it has been removed from the flame.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38200" y="1600200"/>
            <a:ext cx="3624923"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How are melting and dissolving alike?</a:t>
            </a:r>
          </a:p>
          <a:p>
            <a:r>
              <a:rPr lang="en-US" dirty="0" smtClean="0"/>
              <a:t>How are melting and dissolving different?</a:t>
            </a:r>
          </a:p>
          <a:p>
            <a:r>
              <a:rPr lang="en-US" dirty="0" smtClean="0"/>
              <a:t>How would you melt a substance?</a:t>
            </a:r>
          </a:p>
          <a:p>
            <a:r>
              <a:rPr lang="en-US" dirty="0" smtClean="0"/>
              <a:t>How would you dissolve a substance?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15025" y="685800"/>
            <a:ext cx="5328975" cy="5946082"/>
          </a:xfrm>
          <a:prstGeom prst="rect">
            <a:avLst/>
          </a:prstGeom>
          <a:noFill/>
          <a:ln w="9525">
            <a:noFill/>
            <a:miter lim="800000"/>
            <a:headEnd/>
            <a:tailEnd/>
          </a:ln>
        </p:spPr>
      </p:pic>
      <p:sp>
        <p:nvSpPr>
          <p:cNvPr id="5" name="Title 4"/>
          <p:cNvSpPr>
            <a:spLocks noGrp="1"/>
          </p:cNvSpPr>
          <p:nvPr>
            <p:ph type="title"/>
          </p:nvPr>
        </p:nvSpPr>
        <p:spPr>
          <a:xfrm>
            <a:off x="304800" y="4191000"/>
            <a:ext cx="3048000" cy="1143000"/>
          </a:xfrm>
        </p:spPr>
        <p:txBody>
          <a:bodyPr>
            <a:normAutofit fontScale="90000"/>
          </a:bodyPr>
          <a:lstStyle/>
          <a:p>
            <a:r>
              <a:rPr lang="en-US" dirty="0" smtClean="0"/>
              <a:t>Lab book</a:t>
            </a:r>
            <a:br>
              <a:rPr lang="en-US" dirty="0" smtClean="0"/>
            </a:br>
            <a:r>
              <a:rPr lang="en-US" dirty="0" smtClean="0"/>
              <a:t> p. 64 – discuss in your groups for 5 minutes.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Melting is a change of state from solid to liquid. Freezing is a change of state from liquid to solid. Change of state is the result of a change in kinetic energy of the particles of a material. Nothing changes during a change of state except the motion of the particles. The </a:t>
            </a:r>
            <a:r>
              <a:rPr lang="en-US" b="1" u="sng" dirty="0" smtClean="0">
                <a:solidFill>
                  <a:srgbClr val="FF0000"/>
                </a:solidFill>
              </a:rPr>
              <a:t>particles</a:t>
            </a:r>
            <a:r>
              <a:rPr lang="en-US" dirty="0" smtClean="0"/>
              <a:t> do not 	</a:t>
            </a:r>
          </a:p>
          <a:p>
            <a:pPr lvl="1"/>
            <a:r>
              <a:rPr lang="en-US" dirty="0" smtClean="0"/>
              <a:t>MELT OR FREEZE</a:t>
            </a:r>
          </a:p>
          <a:p>
            <a:pPr lvl="1"/>
            <a:r>
              <a:rPr lang="en-US" dirty="0" smtClean="0"/>
              <a:t>CONTRACT OR EXPAND</a:t>
            </a:r>
          </a:p>
          <a:p>
            <a:pPr lvl="1"/>
            <a:r>
              <a:rPr lang="en-US" dirty="0" smtClean="0"/>
              <a:t>OR CHANGE INTO ANY OTHER KIND OF PARTICLE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 change of state is not a chemical reaction, so no new products are formed.</a:t>
            </a:r>
          </a:p>
          <a:p>
            <a:r>
              <a:rPr lang="en-US" dirty="0" smtClean="0"/>
              <a:t>Substance freeze at their own temperature.</a:t>
            </a:r>
          </a:p>
          <a:p>
            <a:pPr lvl="1"/>
            <a:r>
              <a:rPr lang="en-US" dirty="0" smtClean="0"/>
              <a:t>Water 		0°C</a:t>
            </a:r>
          </a:p>
          <a:p>
            <a:pPr lvl="1"/>
            <a:r>
              <a:rPr lang="en-US" dirty="0" smtClean="0"/>
              <a:t>Iron 		1538°C</a:t>
            </a:r>
          </a:p>
          <a:p>
            <a:pPr lvl="1"/>
            <a:r>
              <a:rPr lang="en-US" dirty="0" smtClean="0"/>
              <a:t>Alcohol 		 -98°C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book  - p. 67 - Quiz</a:t>
            </a:r>
            <a:endParaRPr lang="en-US" dirty="0"/>
          </a:p>
        </p:txBody>
      </p:sp>
      <p:sp>
        <p:nvSpPr>
          <p:cNvPr id="3" name="Content Placeholder 2"/>
          <p:cNvSpPr>
            <a:spLocks noGrp="1"/>
          </p:cNvSpPr>
          <p:nvPr>
            <p:ph idx="1"/>
          </p:nvPr>
        </p:nvSpPr>
        <p:spPr/>
        <p:txBody>
          <a:bodyPr/>
          <a:lstStyle/>
          <a:p>
            <a:r>
              <a:rPr lang="en-US" dirty="0" smtClean="0"/>
              <a:t>Response Sheet – Phase Change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Read </a:t>
            </a:r>
            <a:r>
              <a:rPr lang="en-US" i="1" dirty="0" smtClean="0"/>
              <a:t>Rock Solid </a:t>
            </a:r>
            <a:r>
              <a:rPr lang="en-US" dirty="0" smtClean="0"/>
              <a:t>in your resource books.</a:t>
            </a:r>
          </a:p>
          <a:p>
            <a:r>
              <a:rPr lang="en-US" dirty="0" smtClean="0"/>
              <a:t> Answer the questions in your lab book p. 65</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Freeze Water</a:t>
            </a:r>
            <a:endParaRPr lang="en-US" dirty="0"/>
          </a:p>
        </p:txBody>
      </p:sp>
      <p:sp>
        <p:nvSpPr>
          <p:cNvPr id="3" name="Subtitle 2"/>
          <p:cNvSpPr>
            <a:spLocks noGrp="1"/>
          </p:cNvSpPr>
          <p:nvPr>
            <p:ph type="subTitle" idx="1"/>
          </p:nvPr>
        </p:nvSpPr>
        <p:spPr/>
        <p:txBody>
          <a:bodyPr/>
          <a:lstStyle/>
          <a:p>
            <a:r>
              <a:rPr lang="en-US" dirty="0" smtClean="0"/>
              <a:t>Part 4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Melting Review</a:t>
            </a:r>
            <a:endParaRPr lang="en-US" dirty="0"/>
          </a:p>
        </p:txBody>
      </p:sp>
      <p:sp>
        <p:nvSpPr>
          <p:cNvPr id="3" name="Content Placeholder 2"/>
          <p:cNvSpPr>
            <a:spLocks noGrp="1"/>
          </p:cNvSpPr>
          <p:nvPr>
            <p:ph idx="1"/>
          </p:nvPr>
        </p:nvSpPr>
        <p:spPr/>
        <p:txBody>
          <a:bodyPr/>
          <a:lstStyle/>
          <a:p>
            <a:r>
              <a:rPr lang="en-US" dirty="0" smtClean="0"/>
              <a:t>What did you observe about the 4 substances we melted?</a:t>
            </a:r>
          </a:p>
          <a:p>
            <a:r>
              <a:rPr lang="en-US" dirty="0" smtClean="0"/>
              <a:t>Melting requires ____________. </a:t>
            </a:r>
          </a:p>
          <a:p>
            <a:r>
              <a:rPr lang="en-US" dirty="0" smtClean="0"/>
              <a:t>When enough heat energy transfers to the particles of a substance, the particles start to move over and around one another.</a:t>
            </a:r>
          </a:p>
          <a:p>
            <a:r>
              <a:rPr lang="en-US" dirty="0" smtClean="0"/>
              <a:t>Ice is a solid. Ice melts when it is heated to its ______________ which is 0°C.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r>
              <a:rPr lang="en-US" dirty="0" smtClean="0"/>
              <a:t>What are some ways we could freeze a small volume of water?</a:t>
            </a:r>
            <a:endParaRPr lang="en-US" dirty="0"/>
          </a:p>
        </p:txBody>
      </p:sp>
      <p:sp>
        <p:nvSpPr>
          <p:cNvPr id="3" name="Content Placeholder 2"/>
          <p:cNvSpPr>
            <a:spLocks noGrp="1"/>
          </p:cNvSpPr>
          <p:nvPr>
            <p:ph idx="1"/>
          </p:nvPr>
        </p:nvSpPr>
        <p:spPr>
          <a:xfrm>
            <a:off x="457200" y="3048000"/>
            <a:ext cx="8229600" cy="3276600"/>
          </a:xfrm>
        </p:spPr>
        <p:txBody>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 in Ice</a:t>
            </a:r>
            <a:endParaRPr lang="en-US" dirty="0"/>
          </a:p>
        </p:txBody>
      </p:sp>
      <p:sp>
        <p:nvSpPr>
          <p:cNvPr id="3" name="Content Placeholder 2"/>
          <p:cNvSpPr>
            <a:spLocks noGrp="1"/>
          </p:cNvSpPr>
          <p:nvPr>
            <p:ph idx="1"/>
          </p:nvPr>
        </p:nvSpPr>
        <p:spPr/>
        <p:txBody>
          <a:bodyPr/>
          <a:lstStyle/>
          <a:p>
            <a:r>
              <a:rPr lang="en-US" dirty="0" smtClean="0"/>
              <a:t>What is the temperature of the water in the vial?</a:t>
            </a:r>
          </a:p>
          <a:p>
            <a:r>
              <a:rPr lang="en-US" dirty="0" smtClean="0"/>
              <a:t>Water freezes at 0°C. Is the water frozen?</a:t>
            </a:r>
          </a:p>
          <a:p>
            <a:r>
              <a:rPr lang="en-US" dirty="0" smtClean="0"/>
              <a:t>Will it freeze in a while?</a:t>
            </a:r>
          </a:p>
          <a:p>
            <a:r>
              <a:rPr lang="en-US" dirty="0" smtClean="0"/>
              <a:t>What do we need to do to get the water to freeze?</a:t>
            </a:r>
            <a:endParaRPr lang="en-US" dirty="0"/>
          </a:p>
        </p:txBody>
      </p:sp>
      <p:pic>
        <p:nvPicPr>
          <p:cNvPr id="25602" name="Picture 2" descr="http://t1.gstatic.com/images?q=tbn:ANd9GcSpWcsX5ao6Eikr0dL1U1Gaxz9ryDgYbLduOw1M9YmeZMzcIGYRzg"/>
          <p:cNvPicPr>
            <a:picLocks noChangeAspect="1" noChangeArrowheads="1"/>
          </p:cNvPicPr>
          <p:nvPr/>
        </p:nvPicPr>
        <p:blipFill>
          <a:blip r:embed="rId2" cstate="print"/>
          <a:srcRect/>
          <a:stretch>
            <a:fillRect/>
          </a:stretch>
        </p:blipFill>
        <p:spPr bwMode="auto">
          <a:xfrm flipH="1">
            <a:off x="5105400" y="4038600"/>
            <a:ext cx="1981199" cy="2333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Homemade Ice Cream</a:t>
            </a:r>
            <a:endParaRPr lang="en-US" dirty="0"/>
          </a:p>
        </p:txBody>
      </p:sp>
      <p:sp>
        <p:nvSpPr>
          <p:cNvPr id="3" name="Content Placeholder 2"/>
          <p:cNvSpPr>
            <a:spLocks noGrp="1"/>
          </p:cNvSpPr>
          <p:nvPr>
            <p:ph idx="1"/>
          </p:nvPr>
        </p:nvSpPr>
        <p:spPr/>
        <p:txBody>
          <a:bodyPr/>
          <a:lstStyle/>
          <a:p>
            <a:r>
              <a:rPr lang="en-US" dirty="0" smtClean="0"/>
              <a:t>What do you add to the ice when you make ice cream?</a:t>
            </a:r>
          </a:p>
          <a:p>
            <a:r>
              <a:rPr lang="en-US" dirty="0" smtClean="0"/>
              <a:t>Why do you think you added salt to the ice?</a:t>
            </a:r>
          </a:p>
          <a:p>
            <a:r>
              <a:rPr lang="en-US" dirty="0" smtClean="0"/>
              <a:t>Do you think salt will help us freeze water?</a:t>
            </a:r>
          </a:p>
          <a:p>
            <a:endParaRPr lang="en-US" dirty="0"/>
          </a:p>
        </p:txBody>
      </p:sp>
      <p:pic>
        <p:nvPicPr>
          <p:cNvPr id="24578" name="Picture 2" descr="http://t2.gstatic.com/images?q=tbn:ANd9GcRtky_3eOrucpij7HzrWxpZ69s9_jY5f_qsqxtSBcNYMYMHdQUo"/>
          <p:cNvPicPr>
            <a:picLocks noChangeAspect="1" noChangeArrowheads="1"/>
          </p:cNvPicPr>
          <p:nvPr/>
        </p:nvPicPr>
        <p:blipFill>
          <a:blip r:embed="rId2" cstate="print"/>
          <a:srcRect/>
          <a:stretch>
            <a:fillRect/>
          </a:stretch>
        </p:blipFill>
        <p:spPr bwMode="auto">
          <a:xfrm>
            <a:off x="5029200" y="3657600"/>
            <a:ext cx="3133725" cy="26660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p:txBody>
          <a:bodyPr/>
          <a:lstStyle/>
          <a:p>
            <a:r>
              <a:rPr lang="en-US" dirty="0" smtClean="0"/>
              <a:t>You will be working with 2 cups of water – one hot and one cold.</a:t>
            </a:r>
          </a:p>
          <a:p>
            <a:r>
              <a:rPr lang="en-US" dirty="0" smtClean="0"/>
              <a:t>You will make 2 foil cups – one foil cup will float in each cup of water.</a:t>
            </a:r>
          </a:p>
          <a:p>
            <a:r>
              <a:rPr lang="en-US" dirty="0" smtClean="0"/>
              <a:t>Put one piece of candy in each foil cup and one piece of candy directly in the water.</a:t>
            </a:r>
          </a:p>
          <a:p>
            <a:r>
              <a:rPr lang="en-US" dirty="0" smtClean="0"/>
              <a:t>This is a hands-off activity DO NOT DISTURB the cups.</a:t>
            </a:r>
          </a:p>
          <a:p>
            <a:r>
              <a:rPr lang="en-US" dirty="0" smtClean="0"/>
              <a:t>Observe them to see if anything </a:t>
            </a:r>
            <a:r>
              <a:rPr lang="en-US" b="1" u="sng" dirty="0" smtClean="0"/>
              <a:t>melts</a:t>
            </a:r>
            <a:r>
              <a:rPr lang="en-US" dirty="0" smtClean="0"/>
              <a:t> or </a:t>
            </a:r>
            <a:r>
              <a:rPr lang="en-US" b="1" u="sng" dirty="0" smtClean="0"/>
              <a:t>dissolves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book p. 69 – Freeze Water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667000" y="1905000"/>
            <a:ext cx="3810000" cy="469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Recording</a:t>
            </a:r>
            <a:endParaRPr lang="en-US" dirty="0"/>
          </a:p>
        </p:txBody>
      </p:sp>
      <p:sp>
        <p:nvSpPr>
          <p:cNvPr id="5" name="Content Placeholder 4"/>
          <p:cNvSpPr>
            <a:spLocks noGrp="1"/>
          </p:cNvSpPr>
          <p:nvPr>
            <p:ph idx="1"/>
          </p:nvPr>
        </p:nvSpPr>
        <p:spPr>
          <a:xfrm>
            <a:off x="457200" y="1295400"/>
            <a:ext cx="3657600" cy="5410200"/>
          </a:xfrm>
        </p:spPr>
        <p:txBody>
          <a:bodyPr>
            <a:normAutofit fontScale="92500" lnSpcReduction="20000"/>
          </a:bodyPr>
          <a:lstStyle/>
          <a:p>
            <a:r>
              <a:rPr lang="en-US" dirty="0" smtClean="0"/>
              <a:t>Make your first time and temperature recordings as soon as you place the vial in the ice.</a:t>
            </a:r>
          </a:p>
          <a:p>
            <a:r>
              <a:rPr lang="en-US" dirty="0" smtClean="0"/>
              <a:t> Make subsequent recordings every </a:t>
            </a:r>
            <a:r>
              <a:rPr lang="en-US" b="1" u="sng" dirty="0" smtClean="0">
                <a:solidFill>
                  <a:srgbClr val="FF0000"/>
                </a:solidFill>
              </a:rPr>
              <a:t>3 minutes.</a:t>
            </a:r>
          </a:p>
          <a:p>
            <a:r>
              <a:rPr lang="en-US" dirty="0" smtClean="0"/>
              <a:t>Be sure to use metal backed thermometer in the ice, and glass thermometer in the vial.</a:t>
            </a:r>
          </a:p>
          <a:p>
            <a:r>
              <a:rPr lang="en-US" dirty="0" smtClean="0"/>
              <a:t>Be sure the water level in the vial is BELOW the ice.</a:t>
            </a:r>
          </a:p>
          <a:p>
            <a:r>
              <a:rPr lang="en-US" dirty="0" smtClean="0"/>
              <a:t>Be sure to make observations.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495800" y="735826"/>
            <a:ext cx="4343400" cy="57691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up</a:t>
            </a:r>
            <a:endParaRPr lang="en-US" dirty="0"/>
          </a:p>
        </p:txBody>
      </p:sp>
      <p:sp>
        <p:nvSpPr>
          <p:cNvPr id="3" name="Content Placeholder 2"/>
          <p:cNvSpPr>
            <a:spLocks noGrp="1"/>
          </p:cNvSpPr>
          <p:nvPr>
            <p:ph idx="1"/>
          </p:nvPr>
        </p:nvSpPr>
        <p:spPr/>
        <p:txBody>
          <a:bodyPr/>
          <a:lstStyle/>
          <a:p>
            <a:r>
              <a:rPr lang="en-US" dirty="0" smtClean="0"/>
              <a:t>Rinse and dry all materials and return to the material table.</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Lab book p. 70  – Freeze Water B</a:t>
            </a:r>
            <a:endParaRPr lang="en-US" dirty="0"/>
          </a:p>
        </p:txBody>
      </p:sp>
      <p:sp>
        <p:nvSpPr>
          <p:cNvPr id="3" name="Content Placeholder 2"/>
          <p:cNvSpPr>
            <a:spLocks noGrp="1"/>
          </p:cNvSpPr>
          <p:nvPr>
            <p:ph idx="1"/>
          </p:nvPr>
        </p:nvSpPr>
        <p:spPr>
          <a:xfrm>
            <a:off x="457200" y="1935480"/>
            <a:ext cx="4038600" cy="4389120"/>
          </a:xfrm>
        </p:spPr>
        <p:txBody>
          <a:bodyPr>
            <a:normAutofit/>
          </a:bodyPr>
          <a:lstStyle/>
          <a:p>
            <a:r>
              <a:rPr lang="en-US" dirty="0" smtClean="0"/>
              <a:t>Graph your data.</a:t>
            </a:r>
          </a:p>
          <a:p>
            <a:r>
              <a:rPr lang="en-US" dirty="0" smtClean="0"/>
              <a:t>Draw 2 lines on the graph.</a:t>
            </a:r>
          </a:p>
          <a:p>
            <a:pPr lvl="1"/>
            <a:r>
              <a:rPr lang="en-US" dirty="0" smtClean="0"/>
              <a:t>One that connects the data points.</a:t>
            </a:r>
          </a:p>
          <a:p>
            <a:pPr lvl="1"/>
            <a:r>
              <a:rPr lang="en-US" dirty="0" smtClean="0"/>
              <a:t>One that is a best fit line.</a:t>
            </a:r>
          </a:p>
        </p:txBody>
      </p:sp>
      <p:pic>
        <p:nvPicPr>
          <p:cNvPr id="3074" name="Picture 2"/>
          <p:cNvPicPr>
            <a:picLocks noChangeAspect="1" noChangeArrowheads="1"/>
          </p:cNvPicPr>
          <p:nvPr/>
        </p:nvPicPr>
        <p:blipFill>
          <a:blip r:embed="rId2" cstate="print"/>
          <a:srcRect/>
          <a:stretch>
            <a:fillRect/>
          </a:stretch>
        </p:blipFill>
        <p:spPr bwMode="auto">
          <a:xfrm>
            <a:off x="4795224" y="1828800"/>
            <a:ext cx="4348776"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Discussion</a:t>
            </a:r>
            <a:endParaRPr lang="en-US" dirty="0"/>
          </a:p>
        </p:txBody>
      </p:sp>
      <p:sp>
        <p:nvSpPr>
          <p:cNvPr id="3" name="Content Placeholder 2"/>
          <p:cNvSpPr>
            <a:spLocks noGrp="1"/>
          </p:cNvSpPr>
          <p:nvPr>
            <p:ph idx="1"/>
          </p:nvPr>
        </p:nvSpPr>
        <p:spPr>
          <a:xfrm>
            <a:off x="457200" y="1447800"/>
            <a:ext cx="8229600" cy="6324600"/>
          </a:xfrm>
        </p:spPr>
        <p:txBody>
          <a:bodyPr>
            <a:normAutofit fontScale="77500" lnSpcReduction="20000"/>
          </a:bodyPr>
          <a:lstStyle/>
          <a:p>
            <a:r>
              <a:rPr lang="en-US" dirty="0" smtClean="0"/>
              <a:t>Describe what happened to the Ice/Salt mixture as the investigation progressed.</a:t>
            </a:r>
          </a:p>
          <a:p>
            <a:r>
              <a:rPr lang="en-US" dirty="0" smtClean="0">
                <a:solidFill>
                  <a:schemeClr val="bg2">
                    <a:lumMod val="50000"/>
                  </a:schemeClr>
                </a:solidFill>
              </a:rPr>
              <a:t>The temperature plunged at first to about -10°C than slowly began to rise.</a:t>
            </a:r>
          </a:p>
          <a:p>
            <a:r>
              <a:rPr lang="en-US" dirty="0" smtClean="0"/>
              <a:t>Describe what happened to the vial of water as the investigation progressed. </a:t>
            </a:r>
          </a:p>
          <a:p>
            <a:r>
              <a:rPr lang="en-US" dirty="0" smtClean="0">
                <a:solidFill>
                  <a:schemeClr val="bg2">
                    <a:lumMod val="50000"/>
                  </a:schemeClr>
                </a:solidFill>
              </a:rPr>
              <a:t>Water was liquid until a few minutes after the temp. dropped to 0°C</a:t>
            </a:r>
          </a:p>
          <a:p>
            <a:r>
              <a:rPr lang="en-US" dirty="0" smtClean="0"/>
              <a:t>What happened to the temperature of the water in the vial as it was freezing?</a:t>
            </a:r>
          </a:p>
          <a:p>
            <a:r>
              <a:rPr lang="en-US" dirty="0" smtClean="0">
                <a:solidFill>
                  <a:schemeClr val="bg2">
                    <a:lumMod val="50000"/>
                  </a:schemeClr>
                </a:solidFill>
              </a:rPr>
              <a:t>The temperature was 0°C the whole time the water was freezing</a:t>
            </a:r>
            <a:endParaRPr lang="en-US" dirty="0" smtClean="0"/>
          </a:p>
          <a:p>
            <a:r>
              <a:rPr lang="en-US" dirty="0" smtClean="0"/>
              <a:t>Why do you think the water surrounded by ice didn’t freeze, but the water surrounded by the salted ice did freeze?</a:t>
            </a:r>
          </a:p>
          <a:p>
            <a:r>
              <a:rPr lang="en-US" dirty="0" smtClean="0">
                <a:solidFill>
                  <a:schemeClr val="bg2">
                    <a:lumMod val="50000"/>
                  </a:schemeClr>
                </a:solidFill>
              </a:rPr>
              <a:t>Plain ice wasn’t cold enough.  The salt dropped the temperature low enough so that the water in the vial froze. It reached the heat of fusion.</a:t>
            </a:r>
          </a:p>
          <a:p>
            <a:r>
              <a:rPr lang="en-US" dirty="0" smtClean="0"/>
              <a:t>People put salt on ice when they make ice cream. Why do they do that?</a:t>
            </a:r>
          </a:p>
          <a:p>
            <a:r>
              <a:rPr lang="en-US" dirty="0" smtClean="0"/>
              <a:t>IT makes the environment around the ice cream cold enough to freeze. Energy is transferred from the ice cream to the salt/ice environment. Once energy transfer exceed the heat of fusion, the ice cream freezes.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dirty="0" smtClean="0"/>
              <a:t>In the last investigation, we discovered that a lot of heat had to be transferred TO ice at 0°C to change it to water at 0°C. The energy need to melt a substance is called ___________________________.</a:t>
            </a:r>
          </a:p>
          <a:p>
            <a:r>
              <a:rPr lang="en-US" dirty="0" smtClean="0"/>
              <a:t>Heat of fusion works the other way too. A lot of heat must be transferred FROM water at 0°C to change it to ice at 0°C. This energy is also called the heat of fusion. </a:t>
            </a:r>
          </a:p>
          <a:p>
            <a:r>
              <a:rPr lang="en-US" dirty="0" smtClean="0"/>
              <a:t>In the case of water, you must transfer ____ calories AWAY FROM a gram of water at 0°C to change it into a gram of ice at 0°C.</a:t>
            </a:r>
          </a:p>
          <a:p>
            <a:r>
              <a:rPr lang="en-US" dirty="0" smtClean="0"/>
              <a:t>Therefore, </a:t>
            </a:r>
            <a:r>
              <a:rPr lang="en-US" u="sng" dirty="0" smtClean="0"/>
              <a:t>Heat of Fusion </a:t>
            </a:r>
            <a:r>
              <a:rPr lang="en-US" dirty="0" smtClean="0"/>
              <a:t>is the amount of heat needed to change the state of a substance from solid to liquid OR liquid to solid.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endParaRPr lang="en-US" dirty="0"/>
          </a:p>
        </p:txBody>
      </p:sp>
      <p:sp>
        <p:nvSpPr>
          <p:cNvPr id="3" name="Content Placeholder 2"/>
          <p:cNvSpPr>
            <a:spLocks noGrp="1"/>
          </p:cNvSpPr>
          <p:nvPr>
            <p:ph idx="1"/>
          </p:nvPr>
        </p:nvSpPr>
        <p:spPr/>
        <p:txBody>
          <a:bodyPr/>
          <a:lstStyle/>
          <a:p>
            <a:r>
              <a:rPr lang="en-US" dirty="0" smtClean="0"/>
              <a:t>Using your graph, answer the questions on p.71</a:t>
            </a:r>
          </a:p>
          <a:p>
            <a:r>
              <a:rPr lang="en-US" dirty="0" smtClean="0"/>
              <a:t>Turn in p. 70 and 71</a:t>
            </a:r>
          </a:p>
          <a:p>
            <a:r>
              <a:rPr lang="en-US" dirty="0" smtClean="0"/>
              <a:t>Complete </a:t>
            </a:r>
            <a:r>
              <a:rPr lang="en-US" smtClean="0"/>
              <a:t>Study Guide </a:t>
            </a:r>
            <a:r>
              <a:rPr lang="en-US" dirty="0" smtClean="0"/>
              <a:t>for Phase Change – Freeze Water.</a:t>
            </a:r>
          </a:p>
          <a:p>
            <a:endParaRPr lang="en-US" dirty="0"/>
          </a:p>
        </p:txBody>
      </p:sp>
      <p:pic>
        <p:nvPicPr>
          <p:cNvPr id="17410" name="Picture 2" descr="http://t1.gstatic.com/images?q=tbn:ANd9GcRYCWtQQLcRxMniIqASva2mUT8UFrkiNbOU8yW9AMtNtL6idkePfJClfqJC"/>
          <p:cNvPicPr>
            <a:picLocks noChangeAspect="1" noChangeArrowheads="1"/>
          </p:cNvPicPr>
          <p:nvPr/>
        </p:nvPicPr>
        <p:blipFill>
          <a:blip r:embed="rId2" cstate="print"/>
          <a:srcRect/>
          <a:stretch>
            <a:fillRect/>
          </a:stretch>
        </p:blipFill>
        <p:spPr bwMode="auto">
          <a:xfrm>
            <a:off x="4495800" y="3603002"/>
            <a:ext cx="3533775" cy="264539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Gas to Solid</a:t>
            </a:r>
            <a:endParaRPr lang="en-US" dirty="0"/>
          </a:p>
        </p:txBody>
      </p:sp>
      <p:sp>
        <p:nvSpPr>
          <p:cNvPr id="3" name="Subtitle 2"/>
          <p:cNvSpPr>
            <a:spLocks noGrp="1"/>
          </p:cNvSpPr>
          <p:nvPr>
            <p:ph type="subTitle" idx="1"/>
          </p:nvPr>
        </p:nvSpPr>
        <p:spPr/>
        <p:txBody>
          <a:bodyPr/>
          <a:lstStyle/>
          <a:p>
            <a:r>
              <a:rPr lang="en-US" dirty="0" smtClean="0"/>
              <a:t>Part 5 </a:t>
            </a:r>
            <a:endParaRPr lang="en-US" dirty="0"/>
          </a:p>
        </p:txBody>
      </p:sp>
      <p:pic>
        <p:nvPicPr>
          <p:cNvPr id="16386" name="Picture 2" descr="http://t0.gstatic.com/images?q=tbn:ANd9GcROBa_3BcIo7UBtEa4cuuSz7ayMqCPtf2eVisPYRZUSuFvfuXqcnw"/>
          <p:cNvPicPr>
            <a:picLocks noChangeAspect="1" noChangeArrowheads="1"/>
          </p:cNvPicPr>
          <p:nvPr/>
        </p:nvPicPr>
        <p:blipFill>
          <a:blip r:embed="rId2" cstate="print"/>
          <a:srcRect/>
          <a:stretch>
            <a:fillRect/>
          </a:stretch>
        </p:blipFill>
        <p:spPr bwMode="auto">
          <a:xfrm>
            <a:off x="381000" y="1676400"/>
            <a:ext cx="4173082" cy="43624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What phase changes did you observe in the activity with sugar and wax?</a:t>
            </a:r>
          </a:p>
          <a:p>
            <a:r>
              <a:rPr lang="en-US" dirty="0" smtClean="0"/>
              <a:t>What can you do to get a solid material to melt?</a:t>
            </a:r>
          </a:p>
          <a:p>
            <a:r>
              <a:rPr lang="en-US" dirty="0" smtClean="0"/>
              <a:t>What happens to the solid material  AT THE PARTICLE LEVEL when it melts?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Water</a:t>
            </a:r>
            <a:endParaRPr lang="en-US" dirty="0"/>
          </a:p>
        </p:txBody>
      </p:sp>
      <p:sp>
        <p:nvSpPr>
          <p:cNvPr id="3" name="Content Placeholder 2"/>
          <p:cNvSpPr>
            <a:spLocks noGrp="1"/>
          </p:cNvSpPr>
          <p:nvPr>
            <p:ph idx="1"/>
          </p:nvPr>
        </p:nvSpPr>
        <p:spPr/>
        <p:txBody>
          <a:bodyPr/>
          <a:lstStyle/>
          <a:p>
            <a:r>
              <a:rPr lang="en-US" dirty="0" smtClean="0"/>
              <a:t>This substance has been heated so that the particles have so much kinetic energy that the substance is a LIQUID.</a:t>
            </a:r>
          </a:p>
          <a:p>
            <a:r>
              <a:rPr lang="en-US" dirty="0" smtClean="0"/>
              <a:t>What would happen if I continued to transfer heat to it?</a:t>
            </a:r>
          </a:p>
          <a:p>
            <a:r>
              <a:rPr lang="en-US" dirty="0" smtClean="0"/>
              <a:t>What would happen to the particles if the kinetic energy continued to increase?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66800" y="685800"/>
            <a:ext cx="4038600" cy="5691951"/>
          </a:xfrm>
          <a:prstGeom prst="rect">
            <a:avLst/>
          </a:prstGeom>
          <a:noFill/>
          <a:ln w="9525">
            <a:noFill/>
            <a:miter lim="800000"/>
            <a:headEnd/>
            <a:tailEnd/>
          </a:ln>
        </p:spPr>
      </p:pic>
      <p:sp>
        <p:nvSpPr>
          <p:cNvPr id="5" name="TextBox 4"/>
          <p:cNvSpPr txBox="1"/>
          <p:nvPr/>
        </p:nvSpPr>
        <p:spPr>
          <a:xfrm>
            <a:off x="5791200" y="2057400"/>
            <a:ext cx="2514600" cy="646331"/>
          </a:xfrm>
          <a:prstGeom prst="rect">
            <a:avLst/>
          </a:prstGeom>
          <a:noFill/>
        </p:spPr>
        <p:txBody>
          <a:bodyPr wrap="square" rtlCol="0">
            <a:spAutoFit/>
          </a:bodyPr>
          <a:lstStyle/>
          <a:p>
            <a:r>
              <a:rPr lang="en-US" dirty="0" smtClean="0"/>
              <a:t>Push straight down – DO NOT twist</a:t>
            </a:r>
            <a:endParaRPr lang="en-US" dirty="0"/>
          </a:p>
        </p:txBody>
      </p:sp>
      <p:cxnSp>
        <p:nvCxnSpPr>
          <p:cNvPr id="7" name="Straight Arrow Connector 6"/>
          <p:cNvCxnSpPr>
            <a:stCxn id="5" idx="1"/>
          </p:cNvCxnSpPr>
          <p:nvPr/>
        </p:nvCxnSpPr>
        <p:spPr>
          <a:xfrm rot="10800000" flipV="1">
            <a:off x="5029200" y="2380566"/>
            <a:ext cx="762000" cy="13403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3733800"/>
            <a:ext cx="2819400" cy="646331"/>
          </a:xfrm>
          <a:prstGeom prst="rect">
            <a:avLst/>
          </a:prstGeom>
          <a:noFill/>
        </p:spPr>
        <p:txBody>
          <a:bodyPr wrap="square" rtlCol="0">
            <a:spAutoFit/>
          </a:bodyPr>
          <a:lstStyle/>
          <a:p>
            <a:r>
              <a:rPr lang="en-US" dirty="0" smtClean="0">
                <a:solidFill>
                  <a:srgbClr val="FF0000"/>
                </a:solidFill>
              </a:rPr>
              <a:t>Caution: avoid poking holes in the foil.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a:t>
            </a:r>
            <a:endParaRPr lang="en-US" dirty="0"/>
          </a:p>
        </p:txBody>
      </p:sp>
      <p:sp>
        <p:nvSpPr>
          <p:cNvPr id="3" name="Content Placeholder 2"/>
          <p:cNvSpPr>
            <a:spLocks noGrp="1"/>
          </p:cNvSpPr>
          <p:nvPr>
            <p:ph idx="1"/>
          </p:nvPr>
        </p:nvSpPr>
        <p:spPr/>
        <p:txBody>
          <a:bodyPr/>
          <a:lstStyle/>
          <a:p>
            <a:r>
              <a:rPr lang="en-US" dirty="0" smtClean="0"/>
              <a:t>The particles in gas travel in </a:t>
            </a:r>
            <a:r>
              <a:rPr lang="en-US" b="1" u="sng" dirty="0" smtClean="0"/>
              <a:t>straight</a:t>
            </a:r>
            <a:r>
              <a:rPr lang="en-US" dirty="0" smtClean="0"/>
              <a:t> lines through space as </a:t>
            </a:r>
            <a:r>
              <a:rPr lang="en-US" b="1" u="sng" dirty="0" smtClean="0"/>
              <a:t>individuals</a:t>
            </a:r>
            <a:r>
              <a:rPr lang="en-US" dirty="0" smtClean="0"/>
              <a:t>.</a:t>
            </a:r>
          </a:p>
          <a:p>
            <a:r>
              <a:rPr lang="en-US" dirty="0" smtClean="0"/>
              <a:t>The average distance between them is relatively large.</a:t>
            </a:r>
          </a:p>
          <a:p>
            <a:r>
              <a:rPr lang="en-US" dirty="0" smtClean="0"/>
              <a:t>When the particles in a substance have enough kinetic energy to break away and fly into space, the material substance changes to the </a:t>
            </a:r>
            <a:r>
              <a:rPr lang="en-US" b="1" u="sng" dirty="0" smtClean="0"/>
              <a:t>gas phase.</a:t>
            </a:r>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If water boils and turns into gas, where does it go?</a:t>
            </a:r>
          </a:p>
          <a:p>
            <a:r>
              <a:rPr lang="en-US" dirty="0" smtClean="0">
                <a:solidFill>
                  <a:schemeClr val="bg2">
                    <a:lumMod val="50000"/>
                  </a:schemeClr>
                </a:solidFill>
              </a:rPr>
              <a:t>Into the air</a:t>
            </a:r>
          </a:p>
          <a:p>
            <a:r>
              <a:rPr lang="en-US" dirty="0" smtClean="0"/>
              <a:t>What is water gas called?</a:t>
            </a:r>
          </a:p>
          <a:p>
            <a:r>
              <a:rPr lang="en-US" dirty="0" smtClean="0">
                <a:solidFill>
                  <a:schemeClr val="bg2">
                    <a:lumMod val="50000"/>
                  </a:schemeClr>
                </a:solidFill>
              </a:rPr>
              <a:t>Water  vapor</a:t>
            </a:r>
          </a:p>
          <a:p>
            <a:r>
              <a:rPr lang="en-US" dirty="0" smtClean="0"/>
              <a:t>What does water vapor look like?</a:t>
            </a:r>
          </a:p>
          <a:p>
            <a:r>
              <a:rPr lang="en-US" dirty="0" smtClean="0">
                <a:solidFill>
                  <a:schemeClr val="bg2">
                    <a:lumMod val="50000"/>
                  </a:schemeClr>
                </a:solidFill>
              </a:rPr>
              <a:t>Nothing – it is invisible</a:t>
            </a:r>
          </a:p>
          <a:p>
            <a:r>
              <a:rPr lang="en-US" dirty="0" smtClean="0"/>
              <a:t>When water turns into water vapor, a gas, is it still water, or is it something else?</a:t>
            </a:r>
          </a:p>
          <a:p>
            <a:r>
              <a:rPr lang="en-US" dirty="0" smtClean="0">
                <a:solidFill>
                  <a:schemeClr val="bg2">
                    <a:lumMod val="50000"/>
                  </a:schemeClr>
                </a:solidFill>
              </a:rPr>
              <a:t>Still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lnSpcReduction="10000"/>
          </a:bodyPr>
          <a:lstStyle/>
          <a:p>
            <a:r>
              <a:rPr lang="en-US" sz="3600" dirty="0" smtClean="0"/>
              <a:t>Getters get a 500 ml cup 1/3 full of hot water. </a:t>
            </a:r>
          </a:p>
          <a:p>
            <a:r>
              <a:rPr lang="en-US" sz="3600" dirty="0" smtClean="0"/>
              <a:t>Observe your cup of hot water (2 minutes)</a:t>
            </a:r>
          </a:p>
          <a:p>
            <a:r>
              <a:rPr lang="en-US" sz="3600" dirty="0" smtClean="0"/>
              <a:t>What do you see?</a:t>
            </a:r>
          </a:p>
          <a:p>
            <a:r>
              <a:rPr lang="en-US" sz="3600" dirty="0" smtClean="0"/>
              <a:t>If water in its gas state is invisible, what can we do to find out if water vapor is present?</a:t>
            </a:r>
          </a:p>
          <a:p>
            <a:r>
              <a:rPr lang="en-US" sz="3600" dirty="0" smtClean="0">
                <a:solidFill>
                  <a:schemeClr val="bg2">
                    <a:lumMod val="50000"/>
                  </a:schemeClr>
                </a:solidFill>
              </a:rPr>
              <a:t>Cool it down to change its state back to a liquid so that is can be seen.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book. p.73</a:t>
            </a:r>
            <a:endParaRPr lang="en-US" dirty="0"/>
          </a:p>
        </p:txBody>
      </p:sp>
      <p:sp>
        <p:nvSpPr>
          <p:cNvPr id="3" name="Content Placeholder 2"/>
          <p:cNvSpPr>
            <a:spLocks noGrp="1"/>
          </p:cNvSpPr>
          <p:nvPr>
            <p:ph idx="1"/>
          </p:nvPr>
        </p:nvSpPr>
        <p:spPr>
          <a:xfrm>
            <a:off x="457200" y="1935480"/>
            <a:ext cx="3886200" cy="4389120"/>
          </a:xfrm>
        </p:spPr>
        <p:txBody>
          <a:bodyPr/>
          <a:lstStyle/>
          <a:p>
            <a:r>
              <a:rPr lang="en-US" dirty="0" smtClean="0"/>
              <a:t>Getters get 2 cups half filled with ice per table.</a:t>
            </a:r>
          </a:p>
          <a:p>
            <a:r>
              <a:rPr lang="en-US" dirty="0" smtClean="0"/>
              <a:t>Set up your ice-water system.</a:t>
            </a:r>
          </a:p>
          <a:p>
            <a:r>
              <a:rPr lang="en-US" dirty="0" smtClean="0"/>
              <a:t>Observe.</a:t>
            </a:r>
          </a:p>
          <a:p>
            <a:r>
              <a:rPr lang="en-US" dirty="0" smtClean="0"/>
              <a:t>Share observations.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495800" y="1447800"/>
            <a:ext cx="435119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You can see steam, fog, or dew on the cup. What are they made of? </a:t>
            </a:r>
          </a:p>
          <a:p>
            <a:r>
              <a:rPr lang="en-US" dirty="0" smtClean="0">
                <a:solidFill>
                  <a:schemeClr val="bg2">
                    <a:lumMod val="50000"/>
                  </a:schemeClr>
                </a:solidFill>
              </a:rPr>
              <a:t>Liquid water</a:t>
            </a:r>
          </a:p>
          <a:p>
            <a:r>
              <a:rPr lang="en-US" dirty="0" smtClean="0"/>
              <a:t>Where did the liquid water come from?</a:t>
            </a:r>
          </a:p>
          <a:p>
            <a:r>
              <a:rPr lang="en-US" dirty="0" smtClean="0">
                <a:solidFill>
                  <a:schemeClr val="bg2">
                    <a:lumMod val="50000"/>
                  </a:schemeClr>
                </a:solidFill>
              </a:rPr>
              <a:t>From the water vapor in the air</a:t>
            </a:r>
          </a:p>
          <a:p>
            <a:r>
              <a:rPr lang="en-US" dirty="0" smtClean="0"/>
              <a:t>What happened AT THE PARTICLE LEVEL to cause the change from gas to liquid?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Condensation</a:t>
            </a:r>
            <a:endParaRPr lang="en-US" dirty="0"/>
          </a:p>
        </p:txBody>
      </p:sp>
      <p:sp>
        <p:nvSpPr>
          <p:cNvPr id="3" name="Content Placeholder 2"/>
          <p:cNvSpPr>
            <a:spLocks noGrp="1"/>
          </p:cNvSpPr>
          <p:nvPr>
            <p:ph idx="1"/>
          </p:nvPr>
        </p:nvSpPr>
        <p:spPr/>
        <p:txBody>
          <a:bodyPr/>
          <a:lstStyle/>
          <a:p>
            <a:r>
              <a:rPr lang="en-US" dirty="0" smtClean="0"/>
              <a:t>When energy transfers from the water  vapor particles, their kinetic energy decreases. The particles stop flying around as gas and bunch together as liquid. </a:t>
            </a:r>
          </a:p>
          <a:p>
            <a:r>
              <a:rPr lang="en-US" dirty="0" smtClean="0"/>
              <a:t>The process of changing state from gas to liquid is </a:t>
            </a:r>
          </a:p>
          <a:p>
            <a:endParaRPr lang="en-US" dirty="0" smtClean="0"/>
          </a:p>
          <a:p>
            <a:pPr algn="ctr">
              <a:buNone/>
            </a:pPr>
            <a:r>
              <a:rPr lang="en-US" sz="4400" dirty="0" smtClean="0">
                <a:solidFill>
                  <a:srgbClr val="FF0000"/>
                </a:solidFill>
              </a:rPr>
              <a:t>CONDENSATION</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p:txBody>
          <a:bodyPr/>
          <a:lstStyle/>
          <a:p>
            <a:r>
              <a:rPr lang="en-US" dirty="0" smtClean="0"/>
              <a:t>When energy transfers to the particles in liquid water, their kinetic energy increases. When a particle gains enough energy to escape the other particles, it flies off as a water vapor particle.</a:t>
            </a:r>
          </a:p>
          <a:p>
            <a:r>
              <a:rPr lang="en-US" dirty="0" smtClean="0"/>
              <a:t>Changing state from a liquid to a gas is called</a:t>
            </a:r>
          </a:p>
          <a:p>
            <a:endParaRPr lang="en-US" dirty="0" smtClean="0"/>
          </a:p>
          <a:p>
            <a:pPr algn="ctr">
              <a:buNone/>
            </a:pPr>
            <a:r>
              <a:rPr lang="en-US" sz="4000" dirty="0" smtClean="0">
                <a:solidFill>
                  <a:srgbClr val="FF0000"/>
                </a:solidFill>
              </a:rPr>
              <a:t>EVAPORATION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Phase Change</a:t>
            </a:r>
            <a:endParaRPr lang="en-US" dirty="0"/>
          </a:p>
        </p:txBody>
      </p:sp>
      <p:sp>
        <p:nvSpPr>
          <p:cNvPr id="3" name="Content Placeholder 2"/>
          <p:cNvSpPr>
            <a:spLocks noGrp="1"/>
          </p:cNvSpPr>
          <p:nvPr>
            <p:ph idx="1"/>
          </p:nvPr>
        </p:nvSpPr>
        <p:spPr/>
        <p:txBody>
          <a:bodyPr/>
          <a:lstStyle/>
          <a:p>
            <a:r>
              <a:rPr lang="en-US" dirty="0" smtClean="0"/>
              <a:t>Water condenses on the ice cup. Where did it come from?</a:t>
            </a:r>
          </a:p>
          <a:p>
            <a:r>
              <a:rPr lang="en-US" dirty="0" smtClean="0"/>
              <a:t>Why did liquid water condense on the bottom of the ice cup?</a:t>
            </a:r>
          </a:p>
          <a:p>
            <a:r>
              <a:rPr lang="en-US" dirty="0" smtClean="0"/>
              <a:t>We observed a phase change from gas to liquid in the </a:t>
            </a:r>
            <a:r>
              <a:rPr lang="en-US" u="sng" dirty="0" smtClean="0"/>
              <a:t>hot-water-and-ice-system</a:t>
            </a:r>
            <a:r>
              <a:rPr lang="en-US" dirty="0" smtClean="0"/>
              <a:t>. How could we create another phase change in the system from liquid to solid?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Getters pick up stirring sticks and 10 ml of salt.</a:t>
            </a:r>
          </a:p>
          <a:p>
            <a:r>
              <a:rPr lang="en-US" dirty="0" smtClean="0"/>
              <a:t>Carefully stir the salt into the ice.</a:t>
            </a:r>
          </a:p>
          <a:p>
            <a:r>
              <a:rPr lang="en-US" dirty="0" smtClean="0"/>
              <a:t>Let the system rest for 3 minutes. DO NOT MOVE IT!</a:t>
            </a:r>
          </a:p>
          <a:p>
            <a:r>
              <a:rPr lang="en-US" dirty="0" smtClean="0"/>
              <a:t>CAREFULLY Lift the ice cup an observe the bottom.</a:t>
            </a:r>
          </a:p>
          <a:p>
            <a:r>
              <a:rPr lang="en-US" dirty="0" smtClean="0"/>
              <a:t>What do you see?</a:t>
            </a:r>
          </a:p>
          <a:p>
            <a:r>
              <a:rPr lang="en-US" dirty="0" smtClean="0"/>
              <a:t>Return the cup for another 7 minutes.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fontScale="90000"/>
          </a:bodyPr>
          <a:lstStyle/>
          <a:p>
            <a:r>
              <a:rPr lang="en-US" dirty="0" smtClean="0"/>
              <a:t>Lab book p. 60   Dissolve or Melt? A</a:t>
            </a:r>
            <a:endParaRPr lang="en-US" dirty="0"/>
          </a:p>
        </p:txBody>
      </p:sp>
      <p:sp>
        <p:nvSpPr>
          <p:cNvPr id="3" name="Content Placeholder 2"/>
          <p:cNvSpPr>
            <a:spLocks noGrp="1"/>
          </p:cNvSpPr>
          <p:nvPr>
            <p:ph idx="1"/>
          </p:nvPr>
        </p:nvSpPr>
        <p:spPr>
          <a:xfrm>
            <a:off x="6400800" y="1935480"/>
            <a:ext cx="2286000" cy="4389120"/>
          </a:xfrm>
        </p:spPr>
        <p:txBody>
          <a:bodyPr/>
          <a:lstStyle/>
          <a:p>
            <a:r>
              <a:rPr lang="en-US" dirty="0" smtClean="0"/>
              <a:t>Once the candies are put in the cups, DO NOT disturb anything!!</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 y="1447800"/>
            <a:ext cx="5257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book p. 73</a:t>
            </a:r>
            <a:endParaRPr lang="en-US" dirty="0"/>
          </a:p>
        </p:txBody>
      </p:sp>
      <p:sp>
        <p:nvSpPr>
          <p:cNvPr id="3" name="Content Placeholder 2"/>
          <p:cNvSpPr>
            <a:spLocks noGrp="1"/>
          </p:cNvSpPr>
          <p:nvPr>
            <p:ph idx="1"/>
          </p:nvPr>
        </p:nvSpPr>
        <p:spPr/>
        <p:txBody>
          <a:bodyPr/>
          <a:lstStyle/>
          <a:p>
            <a:r>
              <a:rPr lang="en-US" dirty="0" smtClean="0"/>
              <a:t>Work alone to complete.</a:t>
            </a:r>
          </a:p>
          <a:p>
            <a:r>
              <a:rPr lang="en-US" dirty="0" smtClean="0"/>
              <a:t>Describe in detail what happens at the PARTICLE LEVEL. As the water changed phase.</a:t>
            </a:r>
          </a:p>
          <a:p>
            <a:r>
              <a:rPr lang="en-US" dirty="0" smtClean="0"/>
              <a:t>Start with the particles in the hot liquid water, and end up with the particles in the solid ice on the cup.</a:t>
            </a:r>
          </a:p>
          <a:p>
            <a:r>
              <a:rPr lang="en-US" dirty="0" smtClean="0"/>
              <a:t>Wait </a:t>
            </a:r>
            <a:r>
              <a:rPr lang="en-US" u="sng" dirty="0" smtClean="0"/>
              <a:t>quietly</a:t>
            </a:r>
            <a:r>
              <a:rPr lang="en-US" dirty="0" smtClean="0"/>
              <a:t> until all have finished.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t>Summary – lab book p. 73</a:t>
            </a:r>
            <a:endParaRPr lang="en-US" dirty="0"/>
          </a:p>
        </p:txBody>
      </p:sp>
      <p:sp>
        <p:nvSpPr>
          <p:cNvPr id="3" name="Content Placeholder 2"/>
          <p:cNvSpPr>
            <a:spLocks noGrp="1"/>
          </p:cNvSpPr>
          <p:nvPr>
            <p:ph idx="1"/>
          </p:nvPr>
        </p:nvSpPr>
        <p:spPr>
          <a:xfrm>
            <a:off x="457200" y="1371600"/>
            <a:ext cx="8229600" cy="5181600"/>
          </a:xfrm>
        </p:spPr>
        <p:txBody>
          <a:bodyPr>
            <a:normAutofit fontScale="85000" lnSpcReduction="10000"/>
          </a:bodyPr>
          <a:lstStyle/>
          <a:p>
            <a:pPr marL="514350" indent="-514350">
              <a:buFont typeface="+mj-lt"/>
              <a:buAutoNum type="arabicPeriod"/>
            </a:pPr>
            <a:r>
              <a:rPr lang="en-US" dirty="0" smtClean="0"/>
              <a:t>Heat in the warm water increased the kinetic energy of some of the water particles.</a:t>
            </a:r>
          </a:p>
          <a:p>
            <a:pPr marL="514350" indent="-514350">
              <a:buFont typeface="+mj-lt"/>
              <a:buAutoNum type="arabicPeriod"/>
            </a:pPr>
            <a:r>
              <a:rPr lang="en-US" dirty="0" smtClean="0"/>
              <a:t>The particles with sufficient kinetic energy fly free from the bunched particles in the liquid. This is called EVAPORATION.</a:t>
            </a:r>
          </a:p>
          <a:p>
            <a:pPr marL="514350" indent="-514350">
              <a:buFont typeface="+mj-lt"/>
              <a:buAutoNum type="arabicPeriod"/>
            </a:pPr>
            <a:r>
              <a:rPr lang="en-US" dirty="0" smtClean="0"/>
              <a:t>Water vapor particles strike the cold ice cup. Energy is transferred from the particles to the cold cup.</a:t>
            </a:r>
          </a:p>
          <a:p>
            <a:pPr marL="514350" indent="-514350">
              <a:buFont typeface="+mj-lt"/>
              <a:buAutoNum type="arabicPeriod"/>
            </a:pPr>
            <a:r>
              <a:rPr lang="en-US" dirty="0" smtClean="0"/>
              <a:t>Energy transfer from water vapor particles reduces the kinetic energy of the particles. They stop flying around and bunch up with other water particles to form liquid water. This is called CONDENSATION.</a:t>
            </a:r>
          </a:p>
          <a:p>
            <a:pPr marL="514350" indent="-514350">
              <a:buFont typeface="+mj-lt"/>
              <a:buAutoNum type="arabicPeriod"/>
            </a:pPr>
            <a:r>
              <a:rPr lang="en-US" dirty="0" smtClean="0"/>
              <a:t>Salt added to ice makes it colder. Energy transfers from liquid water particles. The kinetic energy of particles is reduced.</a:t>
            </a:r>
          </a:p>
          <a:p>
            <a:pPr marL="514350" indent="-514350">
              <a:buFont typeface="+mj-lt"/>
              <a:buAutoNum type="arabicPeriod"/>
            </a:pPr>
            <a:r>
              <a:rPr lang="en-US" dirty="0" smtClean="0"/>
              <a:t>Reduced kinetic energy prevents particles from moving over and around the other particles, so they are locked in place. Liquid water changes to solid ice. This is called FREEZING.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will happen when all of the ice inside the cup melts?</a:t>
            </a:r>
          </a:p>
          <a:p>
            <a:pPr lvl="1"/>
            <a:r>
              <a:rPr lang="en-US" dirty="0" smtClean="0"/>
              <a:t>Water inside the cup will receive energy from the warm air. Energy will transfer from the cup to the iced on the outside of the cup. The kinetic energy in the particles of frost will gain kinetic energy</a:t>
            </a:r>
          </a:p>
          <a:p>
            <a:pPr lvl="1"/>
            <a:r>
              <a:rPr lang="en-US" dirty="0" smtClean="0"/>
              <a:t>When the particles have enough kinetic energy to move over and around one another, water  will change to a liquid state . This is called ____________________.</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up</a:t>
            </a:r>
            <a:endParaRPr lang="en-US" dirty="0"/>
          </a:p>
        </p:txBody>
      </p:sp>
      <p:sp>
        <p:nvSpPr>
          <p:cNvPr id="3" name="Content Placeholder 2"/>
          <p:cNvSpPr>
            <a:spLocks noGrp="1"/>
          </p:cNvSpPr>
          <p:nvPr>
            <p:ph idx="1"/>
          </p:nvPr>
        </p:nvSpPr>
        <p:spPr/>
        <p:txBody>
          <a:bodyPr/>
          <a:lstStyle/>
          <a:p>
            <a:r>
              <a:rPr lang="en-US" dirty="0" smtClean="0"/>
              <a:t>Clean and return all material to the materials station.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pPr algn="ctr"/>
            <a:r>
              <a:rPr lang="en-US" dirty="0" smtClean="0"/>
              <a:t>Mid Summative Exam 7</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 book p. 60 </a:t>
            </a:r>
            <a:br>
              <a:rPr lang="en-US" dirty="0" smtClean="0"/>
            </a:br>
            <a:r>
              <a:rPr lang="en-US" dirty="0" smtClean="0"/>
              <a:t>Dissolve or Melt? B</a:t>
            </a:r>
            <a:endParaRPr lang="en-US" dirty="0"/>
          </a:p>
        </p:txBody>
      </p:sp>
      <p:sp>
        <p:nvSpPr>
          <p:cNvPr id="3" name="Content Placeholder 2"/>
          <p:cNvSpPr>
            <a:spLocks noGrp="1"/>
          </p:cNvSpPr>
          <p:nvPr>
            <p:ph idx="1"/>
          </p:nvPr>
        </p:nvSpPr>
        <p:spPr>
          <a:xfrm>
            <a:off x="4495800" y="1935480"/>
            <a:ext cx="4191000" cy="4389120"/>
          </a:xfrm>
        </p:spPr>
        <p:txBody>
          <a:bodyPr>
            <a:normAutofit fontScale="85000" lnSpcReduction="10000"/>
          </a:bodyPr>
          <a:lstStyle/>
          <a:p>
            <a:r>
              <a:rPr lang="en-US" dirty="0" smtClean="0"/>
              <a:t>Record your observations in the table</a:t>
            </a:r>
          </a:p>
          <a:p>
            <a:r>
              <a:rPr lang="en-US" dirty="0" smtClean="0"/>
              <a:t>DO NOT complete the conclusion section at this time – wait for the discussion.</a:t>
            </a:r>
          </a:p>
          <a:p>
            <a:r>
              <a:rPr lang="en-US" dirty="0" smtClean="0"/>
              <a:t>After the candies have been in the water for 5 minutes, test the hardness (remove them from the water, place on a paper towel and squash them.</a:t>
            </a:r>
          </a:p>
          <a:p>
            <a:r>
              <a:rPr lang="en-US" dirty="0" smtClean="0"/>
              <a:t>You have 15 minutes to complete and clean up the investigation.</a:t>
            </a:r>
          </a:p>
          <a:p>
            <a:pPr>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 y="1752600"/>
            <a:ext cx="3657600" cy="4953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Dissolving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happens to the colored coating in the water?</a:t>
            </a:r>
          </a:p>
          <a:p>
            <a:r>
              <a:rPr lang="en-US" dirty="0" smtClean="0"/>
              <a:t>Where did the colored coating go?</a:t>
            </a:r>
          </a:p>
          <a:p>
            <a:pPr>
              <a:buNone/>
            </a:pPr>
            <a:endParaRPr lang="en-US" dirty="0" smtClean="0"/>
          </a:p>
          <a:p>
            <a:r>
              <a:rPr lang="en-US" dirty="0" smtClean="0">
                <a:solidFill>
                  <a:srgbClr val="FF0000"/>
                </a:solidFill>
              </a:rPr>
              <a:t>When a solid material is placed in a liquid, and the solid disappears into the liquid, we say the solid </a:t>
            </a:r>
            <a:r>
              <a:rPr lang="en-US" b="1" i="1" u="sng" dirty="0" smtClean="0">
                <a:solidFill>
                  <a:srgbClr val="FF0000"/>
                </a:solidFill>
              </a:rPr>
              <a:t>dissolved</a:t>
            </a:r>
            <a:r>
              <a:rPr lang="en-US" dirty="0" smtClean="0">
                <a:solidFill>
                  <a:srgbClr val="FF0000"/>
                </a:solidFill>
              </a:rPr>
              <a:t>.</a:t>
            </a:r>
          </a:p>
          <a:p>
            <a:endParaRPr lang="en-US" dirty="0" smtClean="0">
              <a:solidFill>
                <a:srgbClr val="FF0000"/>
              </a:solidFill>
            </a:endParaRPr>
          </a:p>
          <a:p>
            <a:r>
              <a:rPr lang="en-US" dirty="0" smtClean="0"/>
              <a:t>Did anything else dissolve?</a:t>
            </a:r>
          </a:p>
          <a:p>
            <a:r>
              <a:rPr lang="en-US" dirty="0" smtClean="0"/>
              <a:t>Did the colored coating dissolve at the same rate in both cups of water?</a:t>
            </a:r>
          </a:p>
          <a:p>
            <a:r>
              <a:rPr lang="en-US" dirty="0" smtClean="0"/>
              <a:t>What was left after the color coating dissolved?</a:t>
            </a:r>
          </a:p>
          <a:p>
            <a:r>
              <a:rPr lang="en-US" dirty="0" smtClean="0"/>
              <a:t>Did the chocolate dissolve?</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Melting</a:t>
            </a:r>
            <a:endParaRPr lang="en-US" dirty="0"/>
          </a:p>
        </p:txBody>
      </p:sp>
      <p:sp>
        <p:nvSpPr>
          <p:cNvPr id="3" name="Content Placeholder 2"/>
          <p:cNvSpPr>
            <a:spLocks noGrp="1"/>
          </p:cNvSpPr>
          <p:nvPr>
            <p:ph idx="1"/>
          </p:nvPr>
        </p:nvSpPr>
        <p:spPr/>
        <p:txBody>
          <a:bodyPr/>
          <a:lstStyle/>
          <a:p>
            <a:r>
              <a:rPr lang="en-US" dirty="0" smtClean="0"/>
              <a:t>What happened to the 2 candies in the foil cups?</a:t>
            </a:r>
          </a:p>
          <a:p>
            <a:r>
              <a:rPr lang="en-US" dirty="0" smtClean="0"/>
              <a:t>What happened to the chocolate in the water after the colored coating dissolved?</a:t>
            </a:r>
          </a:p>
          <a:p>
            <a:endParaRPr lang="en-US" dirty="0" smtClean="0"/>
          </a:p>
          <a:p>
            <a:r>
              <a:rPr lang="en-US" dirty="0" smtClean="0">
                <a:solidFill>
                  <a:srgbClr val="FF0000"/>
                </a:solidFill>
              </a:rPr>
              <a:t>When a material changes state from solid to liquid it is called </a:t>
            </a:r>
            <a:r>
              <a:rPr lang="en-US" b="1" i="1" u="sng" dirty="0" smtClean="0">
                <a:solidFill>
                  <a:srgbClr val="FF0000"/>
                </a:solidFill>
              </a:rPr>
              <a:t>melting</a:t>
            </a:r>
            <a:r>
              <a:rPr lang="en-US" dirty="0" smtClean="0">
                <a:solidFill>
                  <a:srgbClr val="FF0000"/>
                </a:solidFill>
              </a:rPr>
              <a:t>.</a:t>
            </a:r>
          </a:p>
          <a:p>
            <a:endParaRPr lang="en-US" dirty="0" smtClean="0">
              <a:solidFill>
                <a:srgbClr val="FF0000"/>
              </a:solidFill>
            </a:endParaRPr>
          </a:p>
          <a:p>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4754</TotalTime>
  <Words>2944</Words>
  <Application>Microsoft Office PowerPoint</Application>
  <PresentationFormat>On-screen Show (4:3)</PresentationFormat>
  <Paragraphs>271</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Flow</vt:lpstr>
      <vt:lpstr>Dissolve and Melt</vt:lpstr>
      <vt:lpstr>Quick Write </vt:lpstr>
      <vt:lpstr>Questions</vt:lpstr>
      <vt:lpstr>Investigation</vt:lpstr>
      <vt:lpstr>PowerPoint Presentation</vt:lpstr>
      <vt:lpstr>Lab book p. 60   Dissolve or Melt? A</vt:lpstr>
      <vt:lpstr>Lab book p. 60  Dissolve or Melt? B</vt:lpstr>
      <vt:lpstr>Dissolving</vt:lpstr>
      <vt:lpstr>Melting</vt:lpstr>
      <vt:lpstr>Compare Melting and Dissolving </vt:lpstr>
      <vt:lpstr>Summary </vt:lpstr>
      <vt:lpstr>Summary</vt:lpstr>
      <vt:lpstr>Assignment</vt:lpstr>
      <vt:lpstr>Melting  Temperature</vt:lpstr>
      <vt:lpstr>Review</vt:lpstr>
      <vt:lpstr>Focus on Melting</vt:lpstr>
      <vt:lpstr>Experiment</vt:lpstr>
      <vt:lpstr>PowerPoint Presentation</vt:lpstr>
      <vt:lpstr>Results</vt:lpstr>
      <vt:lpstr>Clean up</vt:lpstr>
      <vt:lpstr>Particle Model Discussion</vt:lpstr>
      <vt:lpstr>Rewrite Quick Writes</vt:lpstr>
      <vt:lpstr>More Heat</vt:lpstr>
      <vt:lpstr>Melting</vt:lpstr>
      <vt:lpstr>Candles</vt:lpstr>
      <vt:lpstr>Spoon Crafting</vt:lpstr>
      <vt:lpstr>Candle and Match Protocol</vt:lpstr>
      <vt:lpstr>Safety</vt:lpstr>
      <vt:lpstr>Melting</vt:lpstr>
      <vt:lpstr>Lab book  p. 64 – discuss in your groups for 5 minutes.</vt:lpstr>
      <vt:lpstr>Summary</vt:lpstr>
      <vt:lpstr>Summary</vt:lpstr>
      <vt:lpstr>Lab book  - p. 67 - Quiz</vt:lpstr>
      <vt:lpstr>Assignment</vt:lpstr>
      <vt:lpstr>Freeze Water</vt:lpstr>
      <vt:lpstr>Melting Review</vt:lpstr>
      <vt:lpstr>What are some ways we could freeze a small volume of water?</vt:lpstr>
      <vt:lpstr>Water in Ice</vt:lpstr>
      <vt:lpstr>Homemade Ice Cream</vt:lpstr>
      <vt:lpstr>Lab book p. 69 – Freeze Water</vt:lpstr>
      <vt:lpstr>Recording</vt:lpstr>
      <vt:lpstr>Clean up</vt:lpstr>
      <vt:lpstr>Lab book p. 70  – Freeze Water B</vt:lpstr>
      <vt:lpstr>Discussion</vt:lpstr>
      <vt:lpstr>PowerPoint Presentation</vt:lpstr>
      <vt:lpstr>Assignment </vt:lpstr>
      <vt:lpstr>Gas to Solid</vt:lpstr>
      <vt:lpstr>Review</vt:lpstr>
      <vt:lpstr>Hot Water</vt:lpstr>
      <vt:lpstr>Gas</vt:lpstr>
      <vt:lpstr>PowerPoint Presentation</vt:lpstr>
      <vt:lpstr>PowerPoint Presentation</vt:lpstr>
      <vt:lpstr>Lab book. p.73</vt:lpstr>
      <vt:lpstr>Observations</vt:lpstr>
      <vt:lpstr>Condensation</vt:lpstr>
      <vt:lpstr>Evaporation</vt:lpstr>
      <vt:lpstr>Break </vt:lpstr>
      <vt:lpstr>Another Phase Change</vt:lpstr>
      <vt:lpstr>PowerPoint Presentation</vt:lpstr>
      <vt:lpstr>Lab book p. 73</vt:lpstr>
      <vt:lpstr>Summary – lab book p. 73</vt:lpstr>
      <vt:lpstr>PowerPoint Presentation</vt:lpstr>
      <vt:lpstr>Clean up</vt:lpstr>
      <vt:lpstr>Mid Summative Exam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Dissolve and Melt</dc:title>
  <dc:creator>terry.jacobs</dc:creator>
  <cp:lastModifiedBy>terry.jacobs</cp:lastModifiedBy>
  <cp:revision>132</cp:revision>
  <dcterms:created xsi:type="dcterms:W3CDTF">2010-03-02T14:43:28Z</dcterms:created>
  <dcterms:modified xsi:type="dcterms:W3CDTF">2012-11-06T22:52:04Z</dcterms:modified>
</cp:coreProperties>
</file>